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27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9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1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8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6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5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43408"/>
            <a:ext cx="6639982" cy="469280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047"/>
            <a:ext cx="9180512" cy="36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12423"/>
            <a:ext cx="4062570" cy="28712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Získejte výživné, které Vám právem náleží.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r>
              <a:rPr lang="cs-CZ" sz="2400" dirty="0"/>
              <a:t>Naším cílem je maximálně ulehčit situaci rodičům či </a:t>
            </a:r>
            <a:r>
              <a:rPr lang="cs-CZ" sz="2400" dirty="0" smtClean="0"/>
              <a:t>plnoletým studentům</a:t>
            </a:r>
            <a:r>
              <a:rPr lang="cs-CZ" sz="2400" dirty="0"/>
              <a:t>, kdy jim zdarma a co nejrychleji pomáháme zajistit </a:t>
            </a:r>
            <a:r>
              <a:rPr lang="cs-CZ" sz="2400" dirty="0" smtClean="0"/>
              <a:t>dlužné výživné </a:t>
            </a:r>
            <a:r>
              <a:rPr lang="cs-CZ" sz="2400" dirty="0"/>
              <a:t>i výživné do budoucna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Vymáháme výživné pomocí exekuce, která je možná podat hned po prvním nezaplacení a řeší přímo dluh na výživném oproti podání trestního oznámení.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624047"/>
            <a:ext cx="2886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3" y="3609845"/>
            <a:ext cx="28860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0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247481" cy="22951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9208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Proč se obrátit na nás a ne přímo na soud?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20480" cy="5472608"/>
          </a:xfrm>
        </p:spPr>
        <p:txBody>
          <a:bodyPr>
            <a:normAutofit/>
          </a:bodyPr>
          <a:lstStyle/>
          <a:p>
            <a:r>
              <a:rPr lang="cs-CZ" sz="1600" b="1" dirty="0"/>
              <a:t>Při podání návrhu na exekuci je důležité </a:t>
            </a:r>
            <a:r>
              <a:rPr lang="cs-CZ" sz="1600" b="1" dirty="0" smtClean="0"/>
              <a:t>právní zastoupení</a:t>
            </a:r>
            <a:r>
              <a:rPr lang="cs-CZ" sz="1600" b="1" dirty="0"/>
              <a:t>, ale advokáti si účtují odměnu </a:t>
            </a:r>
            <a:r>
              <a:rPr lang="cs-CZ" sz="1600" b="1" dirty="0" smtClean="0"/>
              <a:t>dle úkonů</a:t>
            </a:r>
            <a:r>
              <a:rPr lang="cs-CZ" sz="1600" b="1" dirty="0"/>
              <a:t>, kterou si rodiče ve složité </a:t>
            </a:r>
            <a:r>
              <a:rPr lang="cs-CZ" sz="1600" b="1" dirty="0" smtClean="0"/>
              <a:t>finanční situaci </a:t>
            </a:r>
            <a:r>
              <a:rPr lang="cs-CZ" sz="1600" b="1" dirty="0"/>
              <a:t>nemohou dovolit. I řešení dané věci </a:t>
            </a:r>
            <a:r>
              <a:rPr lang="cs-CZ" sz="1600" b="1" dirty="0" smtClean="0"/>
              <a:t>s advokátem </a:t>
            </a:r>
            <a:r>
              <a:rPr lang="cs-CZ" sz="1600" b="1" dirty="0"/>
              <a:t>a exekutorem stojí spoustu času </a:t>
            </a:r>
            <a:r>
              <a:rPr lang="cs-CZ" sz="1600" b="1" dirty="0" smtClean="0"/>
              <a:t>a úsilí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Výhodou naší služby s vymáháním výživného je i to, že máme přísně nastavená pravidla s exekutory, kdy již z prvních vymožených peněz jde polovina samotnému rodiči (ze zákona je stanoveno, že nejprve jsou uspokojovány náklady exekuce a až poté dostává finance rodič).</a:t>
            </a:r>
          </a:p>
          <a:p>
            <a:r>
              <a:rPr lang="cs-CZ" sz="1600" dirty="0"/>
              <a:t>S námi i za vedení exekučního řízení </a:t>
            </a:r>
            <a:r>
              <a:rPr lang="cs-CZ" sz="1600" dirty="0" smtClean="0"/>
              <a:t>nezaplatíte </a:t>
            </a:r>
            <a:r>
              <a:rPr lang="pl-PL" sz="1600" dirty="0" smtClean="0"/>
              <a:t>ani </a:t>
            </a:r>
            <a:r>
              <a:rPr lang="pl-PL" sz="1600" dirty="0"/>
              <a:t>korunu – bez ohledu na jeho průběh </a:t>
            </a:r>
            <a:r>
              <a:rPr lang="pl-PL" sz="1600" dirty="0" smtClean="0"/>
              <a:t>a </a:t>
            </a:r>
            <a:r>
              <a:rPr lang="cs-CZ" sz="1600" dirty="0" smtClean="0"/>
              <a:t>výsledek.</a:t>
            </a:r>
          </a:p>
          <a:p>
            <a:r>
              <a:rPr lang="pl-PL" sz="1600" b="1" i="0" u="none" strike="noStrike" baseline="0" dirty="0" smtClean="0">
                <a:latin typeface="Calibri-Bold"/>
              </a:rPr>
              <a:t>My se o vše postaráme za Vás – Vy tedy budete</a:t>
            </a:r>
            <a:r>
              <a:rPr lang="pl-PL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moci ušetřený čas věnovat svým dětem,</a:t>
            </a:r>
            <a:r>
              <a:rPr lang="cs-CZ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zájmům či práci.</a:t>
            </a:r>
            <a:endParaRPr lang="cs-CZ" sz="1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00" y="2492896"/>
            <a:ext cx="4501041" cy="3842201"/>
          </a:xfrm>
        </p:spPr>
      </p:pic>
    </p:spTree>
    <p:extLst>
      <p:ext uri="{BB962C8B-B14F-4D97-AF65-F5344CB8AC3E}">
        <p14:creationId xmlns:p14="http://schemas.microsoft.com/office/powerpoint/2010/main" val="1212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0967"/>
            <a:ext cx="4139952" cy="29259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-Bold"/>
              </a:rPr>
              <a:t>Jak fungujeme?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Pošlete </a:t>
            </a:r>
            <a:r>
              <a:rPr lang="pl-PL" dirty="0"/>
              <a:t>nám rozsudek </a:t>
            </a:r>
            <a:r>
              <a:rPr lang="pl-PL" dirty="0" smtClean="0"/>
              <a:t>o </a:t>
            </a:r>
            <a:r>
              <a:rPr lang="cs-CZ" dirty="0" smtClean="0"/>
              <a:t>výživném</a:t>
            </a:r>
            <a:r>
              <a:rPr lang="cs-CZ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Podepíšete </a:t>
            </a:r>
            <a:r>
              <a:rPr lang="pl-PL" dirty="0"/>
              <a:t>plnou moc </a:t>
            </a:r>
            <a:r>
              <a:rPr lang="pl-PL" dirty="0" smtClean="0"/>
              <a:t>pro </a:t>
            </a:r>
            <a:r>
              <a:rPr lang="cs-CZ" dirty="0" smtClean="0"/>
              <a:t>našeho </a:t>
            </a:r>
            <a:r>
              <a:rPr lang="cs-CZ" dirty="0"/>
              <a:t>advokáta.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Sepíšete </a:t>
            </a:r>
            <a:r>
              <a:rPr lang="cs-CZ" dirty="0"/>
              <a:t>dluh a vše </a:t>
            </a:r>
            <a:r>
              <a:rPr lang="cs-CZ" dirty="0" smtClean="0"/>
              <a:t>shrneme</a:t>
            </a:r>
          </a:p>
          <a:p>
            <a:pPr marL="0" indent="0">
              <a:buNone/>
            </a:pPr>
            <a:endParaRPr lang="cs-CZ" sz="16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endParaRPr lang="cs-CZ" sz="14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Všechny dokumenty nám můžete poslat přes</a:t>
            </a:r>
            <a:r>
              <a:rPr lang="cs-CZ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Messenger, e-mail či poštou.</a:t>
            </a:r>
          </a:p>
          <a:p>
            <a:pPr marL="0" indent="0">
              <a:buNone/>
            </a:pP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Plnou moc i ostatní dokumenty k podpisu Vám</a:t>
            </a:r>
            <a:r>
              <a:rPr lang="pl-PL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pošleme tak, jak to pro vás bude nejvýhodnější</a:t>
            </a:r>
            <a:r>
              <a:rPr lang="pl-PL" sz="1400" b="0" i="1" u="none" strike="noStrike" baseline="0" dirty="0" smtClean="0">
                <a:solidFill>
                  <a:srgbClr val="07189B"/>
                </a:solidFill>
                <a:latin typeface="Calibri-Italic"/>
              </a:rPr>
              <a:t>.</a:t>
            </a:r>
            <a:endParaRPr lang="cs-CZ" sz="1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043362" cy="3416613"/>
          </a:xfrm>
        </p:spPr>
      </p:pic>
    </p:spTree>
    <p:extLst>
      <p:ext uri="{BB962C8B-B14F-4D97-AF65-F5344CB8AC3E}">
        <p14:creationId xmlns:p14="http://schemas.microsoft.com/office/powerpoint/2010/main" val="38496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164456" cy="2943229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4990675" cy="2808312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Náhradní výživné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Od července 2021 přijde v platnost zákon o náhradním výživném.</a:t>
            </a:r>
          </a:p>
          <a:p>
            <a:r>
              <a:rPr lang="cs-CZ" sz="2400" dirty="0" smtClean="0"/>
              <a:t>Stát bude částečně vyplácet výživné, které neplatí povinný rodič.</a:t>
            </a:r>
          </a:p>
          <a:p>
            <a:r>
              <a:rPr lang="cs-CZ" sz="2400" b="1" dirty="0" smtClean="0"/>
              <a:t>Podmínkou pro vyplácení náhradního výživného je podaná EXEKUCE</a:t>
            </a:r>
            <a:r>
              <a:rPr lang="cs-CZ" b="1" dirty="0" smtClean="0"/>
              <a:t>.</a:t>
            </a:r>
          </a:p>
          <a:p>
            <a:r>
              <a:rPr lang="cs-CZ" sz="2600" dirty="0" smtClean="0"/>
              <a:t>Doporučujeme řešit situaci s předstihem a podat exekuční návrh co nejdříve!!! A mít možnost zažádat si o náhradní výživné.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82768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72000" cy="32312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accent2"/>
                </a:solidFill>
              </a:rPr>
              <a:t>Kontakt: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3"/>
            <a:ext cx="2664296" cy="171580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474840" cy="5577483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Snažíme se vše řešit profesionálně a </a:t>
            </a:r>
            <a:r>
              <a:rPr lang="cs-CZ" dirty="0" smtClean="0">
                <a:solidFill>
                  <a:srgbClr val="000000"/>
                </a:solidFill>
              </a:rPr>
              <a:t>co nejrychleji</a:t>
            </a:r>
            <a:r>
              <a:rPr lang="cs-CZ" dirty="0">
                <a:solidFill>
                  <a:srgbClr val="000000"/>
                </a:solidFill>
              </a:rPr>
              <a:t>, z tohoto </a:t>
            </a:r>
            <a:r>
              <a:rPr lang="cs-CZ" dirty="0" smtClean="0">
                <a:solidFill>
                  <a:srgbClr val="000000"/>
                </a:solidFill>
              </a:rPr>
              <a:t>důvodu fungujeme </a:t>
            </a:r>
            <a:r>
              <a:rPr lang="cs-CZ" dirty="0">
                <a:solidFill>
                  <a:srgbClr val="000000"/>
                </a:solidFill>
              </a:rPr>
              <a:t>primárně </a:t>
            </a:r>
            <a:r>
              <a:rPr lang="cs-CZ" dirty="0" smtClean="0">
                <a:solidFill>
                  <a:srgbClr val="000000"/>
                </a:solidFill>
              </a:rPr>
              <a:t>prostřednictvím elektronické </a:t>
            </a:r>
            <a:r>
              <a:rPr lang="cs-CZ" dirty="0">
                <a:solidFill>
                  <a:srgbClr val="000000"/>
                </a:solidFill>
              </a:rPr>
              <a:t>komunikace: </a:t>
            </a:r>
            <a:r>
              <a:rPr lang="cs-CZ" b="1" dirty="0" smtClean="0">
                <a:solidFill>
                  <a:schemeClr val="accent2"/>
                </a:solidFill>
              </a:rPr>
              <a:t>Messenger, 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E-mail</a:t>
            </a:r>
            <a:r>
              <a:rPr lang="cs-CZ" b="1" dirty="0">
                <a:solidFill>
                  <a:schemeClr val="accent2"/>
                </a:solidFill>
              </a:rPr>
              <a:t>: info@sosvyzivne.cz.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Případně </a:t>
            </a:r>
            <a:r>
              <a:rPr lang="cs-CZ" dirty="0">
                <a:solidFill>
                  <a:srgbClr val="000000"/>
                </a:solidFill>
              </a:rPr>
              <a:t>telefonicky na </a:t>
            </a:r>
            <a:r>
              <a:rPr lang="cs-CZ" dirty="0" smtClean="0">
                <a:solidFill>
                  <a:srgbClr val="000000"/>
                </a:solidFill>
              </a:rPr>
              <a:t>čísle </a:t>
            </a:r>
            <a:r>
              <a:rPr lang="pl-PL" smtClean="0">
                <a:solidFill>
                  <a:srgbClr val="07189B"/>
                </a:solidFill>
              </a:rPr>
              <a:t>    </a:t>
            </a:r>
            <a:r>
              <a:rPr lang="pl-PL" b="1" smtClean="0">
                <a:solidFill>
                  <a:schemeClr val="accent2"/>
                </a:solidFill>
              </a:rPr>
              <a:t>+</a:t>
            </a:r>
            <a:r>
              <a:rPr lang="pl-PL" b="1" dirty="0">
                <a:solidFill>
                  <a:schemeClr val="accent2"/>
                </a:solidFill>
              </a:rPr>
              <a:t>420 602 842 888 </a:t>
            </a:r>
            <a:endParaRPr lang="pl-PL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2"/>
                </a:solidFill>
              </a:rPr>
              <a:t> </a:t>
            </a:r>
            <a:r>
              <a:rPr lang="pl-PL" b="1" dirty="0" smtClean="0">
                <a:solidFill>
                  <a:schemeClr val="accent2"/>
                </a:solidFill>
              </a:rPr>
              <a:t>    ( </a:t>
            </a:r>
            <a:r>
              <a:rPr lang="pl-PL" b="1" dirty="0">
                <a:solidFill>
                  <a:schemeClr val="accent2"/>
                </a:solidFill>
              </a:rPr>
              <a:t>od 8.00 do </a:t>
            </a:r>
            <a:r>
              <a:rPr lang="pl-PL" b="1" dirty="0" smtClean="0">
                <a:solidFill>
                  <a:schemeClr val="accent2"/>
                </a:solidFill>
              </a:rPr>
              <a:t>16.00 </a:t>
            </a:r>
            <a:r>
              <a:rPr lang="cs-CZ" b="1" dirty="0" smtClean="0">
                <a:solidFill>
                  <a:schemeClr val="accent2"/>
                </a:solidFill>
              </a:rPr>
              <a:t>hod</a:t>
            </a:r>
            <a:r>
              <a:rPr lang="cs-CZ" b="1" dirty="0">
                <a:solidFill>
                  <a:schemeClr val="accent2"/>
                </a:solidFill>
              </a:rPr>
              <a:t>.).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Poštou </a:t>
            </a:r>
            <a:r>
              <a:rPr lang="pt-BR" dirty="0">
                <a:solidFill>
                  <a:srgbClr val="000000"/>
                </a:solidFill>
              </a:rPr>
              <a:t>na adrese: 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pt-BR" b="1" dirty="0" smtClean="0">
                <a:solidFill>
                  <a:schemeClr val="accent2"/>
                </a:solidFill>
              </a:rPr>
              <a:t>SOS </a:t>
            </a:r>
            <a:r>
              <a:rPr lang="pt-BR" b="1" dirty="0">
                <a:solidFill>
                  <a:schemeClr val="accent2"/>
                </a:solidFill>
              </a:rPr>
              <a:t>výživné s.r.o</a:t>
            </a:r>
            <a:r>
              <a:rPr lang="pt-BR" b="1" dirty="0" smtClean="0">
                <a:solidFill>
                  <a:schemeClr val="accent2"/>
                </a:solidFill>
              </a:rPr>
              <a:t>.,</a:t>
            </a:r>
            <a:r>
              <a:rPr lang="cs-CZ" b="1" dirty="0" smtClean="0">
                <a:solidFill>
                  <a:schemeClr val="accent2"/>
                </a:solidFill>
              </a:rPr>
              <a:t> Masarykovo </a:t>
            </a:r>
            <a:r>
              <a:rPr lang="cs-CZ" b="1" dirty="0">
                <a:solidFill>
                  <a:schemeClr val="accent2"/>
                </a:solidFill>
              </a:rPr>
              <a:t>nám. 1, 331 41 Kralovice</a:t>
            </a:r>
            <a:r>
              <a:rPr lang="cs-CZ" b="1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rgbClr val="07189B"/>
              </a:solidFill>
            </a:endParaRPr>
          </a:p>
          <a:p>
            <a:pPr marL="0" indent="0">
              <a:buNone/>
            </a:pPr>
            <a:r>
              <a:rPr lang="cs-CZ" b="0" i="1" u="none" strike="noStrike" baseline="0" dirty="0" smtClean="0">
                <a:solidFill>
                  <a:schemeClr val="accent2"/>
                </a:solidFill>
                <a:latin typeface="ArialMT"/>
              </a:rPr>
              <a:t>•  </a:t>
            </a:r>
            <a:r>
              <a:rPr lang="cs-CZ" i="1" dirty="0" smtClean="0">
                <a:solidFill>
                  <a:schemeClr val="accent2"/>
                </a:solidFill>
              </a:rPr>
              <a:t>Snažíme </a:t>
            </a:r>
            <a:r>
              <a:rPr lang="cs-CZ" i="1" dirty="0">
                <a:solidFill>
                  <a:schemeClr val="accent2"/>
                </a:solidFill>
              </a:rPr>
              <a:t>se klientům vyjít </a:t>
            </a:r>
            <a:r>
              <a:rPr lang="cs-CZ" i="1" dirty="0" smtClean="0">
                <a:solidFill>
                  <a:schemeClr val="accent2"/>
                </a:solidFill>
              </a:rPr>
              <a:t>co nejvíce vstříc</a:t>
            </a:r>
            <a:r>
              <a:rPr lang="cs-CZ" i="1" dirty="0">
                <a:solidFill>
                  <a:schemeClr val="accent2"/>
                </a:solidFill>
              </a:rPr>
              <a:t>, jelikož každému vyhovuje </a:t>
            </a:r>
            <a:r>
              <a:rPr lang="cs-CZ" i="1" dirty="0" smtClean="0">
                <a:solidFill>
                  <a:schemeClr val="accent2"/>
                </a:solidFill>
              </a:rPr>
              <a:t>jiný způsob </a:t>
            </a:r>
            <a:r>
              <a:rPr lang="cs-CZ" i="1" dirty="0">
                <a:solidFill>
                  <a:schemeClr val="accent2"/>
                </a:solidFill>
              </a:rPr>
              <a:t>komunikace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788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380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ArialMT</vt:lpstr>
      <vt:lpstr>Calibri</vt:lpstr>
      <vt:lpstr>Calibri-Bold</vt:lpstr>
      <vt:lpstr>Calibri-Italic</vt:lpstr>
      <vt:lpstr>Motiv systému Office</vt:lpstr>
      <vt:lpstr>Prezentace aplikace PowerPoint</vt:lpstr>
      <vt:lpstr>Získejte výživné, které Vám právem náleží.</vt:lpstr>
      <vt:lpstr>Proč se obrátit na nás a ne přímo na soud?</vt:lpstr>
      <vt:lpstr>Jak fungujeme?</vt:lpstr>
      <vt:lpstr>Náhradní výživné</vt:lpstr>
      <vt:lpstr>Kontakt: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Input06</dc:creator>
  <cp:lastModifiedBy>Jana Stejskalová</cp:lastModifiedBy>
  <cp:revision>6</cp:revision>
  <cp:lastPrinted>2021-05-21T09:19:10Z</cp:lastPrinted>
  <dcterms:created xsi:type="dcterms:W3CDTF">2021-05-17T11:24:16Z</dcterms:created>
  <dcterms:modified xsi:type="dcterms:W3CDTF">2022-04-25T08:51:20Z</dcterms:modified>
</cp:coreProperties>
</file>